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3"/>
  </p:handoutMasterIdLst>
  <p:sldIdLst>
    <p:sldId id="256" r:id="rId3"/>
    <p:sldId id="257" r:id="rId5"/>
    <p:sldId id="260" r:id="rId6"/>
    <p:sldId id="259" r:id="rId7"/>
    <p:sldId id="262" r:id="rId8"/>
    <p:sldId id="273" r:id="rId9"/>
    <p:sldId id="274" r:id="rId10"/>
    <p:sldId id="275" r:id="rId11"/>
    <p:sldId id="261" r:id="rId12"/>
    <p:sldId id="258" r:id="rId13"/>
    <p:sldId id="263" r:id="rId14"/>
    <p:sldId id="264" r:id="rId15"/>
    <p:sldId id="265" r:id="rId16"/>
    <p:sldId id="271" r:id="rId17"/>
    <p:sldId id="266" r:id="rId18"/>
    <p:sldId id="276" r:id="rId19"/>
    <p:sldId id="277" r:id="rId20"/>
    <p:sldId id="267" r:id="rId21"/>
    <p:sldId id="268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7.xml"/><Relationship Id="rId2" Type="http://schemas.openxmlformats.org/officeDocument/2006/relationships/image" Target="../media/image24.png"/><Relationship Id="rId1" Type="http://schemas.openxmlformats.org/officeDocument/2006/relationships/tags" Target="../tags/tag86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9.xml"/><Relationship Id="rId2" Type="http://schemas.openxmlformats.org/officeDocument/2006/relationships/image" Target="../media/image25.png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1.xml"/><Relationship Id="rId2" Type="http://schemas.openxmlformats.org/officeDocument/2006/relationships/image" Target="../media/image26.png"/><Relationship Id="rId1" Type="http://schemas.openxmlformats.org/officeDocument/2006/relationships/tags" Target="../tags/tag90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3.xml"/><Relationship Id="rId2" Type="http://schemas.openxmlformats.org/officeDocument/2006/relationships/image" Target="../media/image27.png"/><Relationship Id="rId1" Type="http://schemas.openxmlformats.org/officeDocument/2006/relationships/tags" Target="../tags/tag9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5.xml"/><Relationship Id="rId2" Type="http://schemas.openxmlformats.org/officeDocument/2006/relationships/image" Target="../media/image28.png"/><Relationship Id="rId1" Type="http://schemas.openxmlformats.org/officeDocument/2006/relationships/tags" Target="../tags/tag9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7.xml"/><Relationship Id="rId2" Type="http://schemas.openxmlformats.org/officeDocument/2006/relationships/image" Target="../media/image29.png"/><Relationship Id="rId1" Type="http://schemas.openxmlformats.org/officeDocument/2006/relationships/tags" Target="../tags/tag96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99.xml"/><Relationship Id="rId2" Type="http://schemas.openxmlformats.org/officeDocument/2006/relationships/image" Target="../media/image30.png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3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ags" Target="../tags/tag7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jpeg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75.xml"/><Relationship Id="rId1" Type="http://schemas.openxmlformats.org/officeDocument/2006/relationships/tags" Target="../tags/tag7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tags" Target="../tags/tag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79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tags" Target="../tags/tag7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32087" y="1462426"/>
            <a:ext cx="10852237" cy="899167"/>
          </a:xfrm>
        </p:spPr>
        <p:txBody>
          <a:bodyPr/>
          <a:lstStyle/>
          <a:p>
            <a:r>
              <a:rPr lang="zh-CN" altLang="en-US" sz="4800"/>
              <a:t>安吉椅艺工业互联网云平台</a:t>
            </a:r>
            <a:endParaRPr lang="zh-CN" altLang="en-US" sz="4800"/>
          </a:p>
        </p:txBody>
      </p:sp>
      <p:sp>
        <p:nvSpPr>
          <p:cNvPr id="4" name="文本框 3"/>
          <p:cNvSpPr txBox="1"/>
          <p:nvPr/>
        </p:nvSpPr>
        <p:spPr>
          <a:xfrm>
            <a:off x="4937125" y="2470785"/>
            <a:ext cx="35979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ym typeface="+mn-ea"/>
              </a:rPr>
              <a:t>项目汇报</a:t>
            </a:r>
            <a:endParaRPr lang="zh-CN" altLang="en-US" sz="3200"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平台建设需求</a:t>
            </a:r>
            <a:endParaRPr lang="zh-CN" altLang="en-US" sz="2800"/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1077913" y="1236345"/>
          <a:ext cx="9096375" cy="3695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2981325"/>
                <a:gridCol w="3219450"/>
              </a:tblGrid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需求编号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子需求编号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需求描述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2540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数据上云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数据存储部署在云端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 rowSpan="4"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 平台后台管理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1.2.1 登录界面访问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界面要访问需要登录,并查看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1.2.2 首页显示数据大屏主页面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首页显示数据大屏主页面,点击可以直通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1.2.3 用户权限管理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用户新增\修改\权限管理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1.2.4 企业管理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企业数据录入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平台数据大屏显示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 大屏展示企业基础信息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平台数据大屏显示企业基础信息,企业地图信息、企业税收产值等信息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1.3.2 大屏展示行业基础信息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企业信息汇总后的产量、能耗行业数据展示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1.3.3 大屏展示企业生产线信息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企业生产线实时状态、产量、能耗数据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1</a:t>
            </a:r>
            <a:endParaRPr lang="en-US" altLang="zh-CN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65" y="960755"/>
            <a:ext cx="9430385" cy="57143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2</a:t>
            </a:r>
            <a:endParaRPr lang="en-US" altLang="zh-CN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1298575"/>
            <a:ext cx="11948160" cy="51581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--</a:t>
            </a:r>
            <a:r>
              <a:rPr lang="zh-CN" altLang="en-US" sz="2800"/>
              <a:t>数据大屏首页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831850"/>
            <a:ext cx="9842500" cy="55365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--</a:t>
            </a:r>
            <a:r>
              <a:rPr lang="zh-CN" altLang="en-US" sz="2800"/>
              <a:t>数据大屏</a:t>
            </a:r>
            <a:r>
              <a:rPr lang="zh-CN" altLang="en-US" sz="2800"/>
              <a:t>企业详情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15" y="1072515"/>
            <a:ext cx="10221595" cy="49885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--</a:t>
            </a:r>
            <a:r>
              <a:rPr lang="zh-CN" altLang="en-US" sz="2800"/>
              <a:t>数据大屏</a:t>
            </a:r>
            <a:r>
              <a:rPr lang="zh-CN" altLang="en-US" sz="2800"/>
              <a:t>生产线详情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751840"/>
            <a:ext cx="10116185" cy="56902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--</a:t>
            </a:r>
            <a:r>
              <a:rPr lang="zh-CN" altLang="en-US" sz="2800"/>
              <a:t>管理后台首页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15" y="1072515"/>
            <a:ext cx="9582785" cy="53905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平台建设成果</a:t>
            </a:r>
            <a:r>
              <a:rPr lang="en-US" altLang="zh-CN" sz="2800"/>
              <a:t>--</a:t>
            </a:r>
            <a:r>
              <a:rPr lang="zh-CN" altLang="en-US" sz="2800"/>
              <a:t>平台</a:t>
            </a:r>
            <a:r>
              <a:rPr lang="zh-CN" altLang="en-US" sz="2800"/>
              <a:t>管理后台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61365"/>
            <a:ext cx="10144125" cy="5706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99000"/>
              </a:srgb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>
                <a:sym typeface="+mn-ea"/>
              </a:rPr>
              <a:t>平台建设需求完成对比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平台</a:t>
            </a:r>
            <a:r>
              <a:rPr lang="zh-CN" altLang="en-US" sz="2800">
                <a:sym typeface="+mn-ea"/>
              </a:rPr>
              <a:t>后台管理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2"/>
            </p:custDataLst>
          </p:nvPr>
        </p:nvGraphicFramePr>
        <p:xfrm>
          <a:off x="494665" y="1944878"/>
          <a:ext cx="13096875" cy="2943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8240"/>
                <a:gridCol w="2883535"/>
                <a:gridCol w="2827655"/>
                <a:gridCol w="969645"/>
                <a:gridCol w="1863725"/>
              </a:tblGrid>
              <a:tr h="2533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需求编号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子需求编号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需求描述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完成情况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偏差说明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25336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数据上云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数据存储部署在云端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 rowSpan="8"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 平台后台管理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1.2.1 登录界面访问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界面要访问需要登录,并查看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1.2.2 首页显示数据大屏主页面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首页显示数据大屏主页面,点击可以直通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83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1.2.3 用户权限管理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登录\用户新增\修改\权限管理</a:t>
                      </a:r>
                      <a:r>
                        <a:rPr lang="en-US" sz="1300" b="0">
                          <a:solidFill>
                            <a:srgbClr val="5B9BD5"/>
                          </a:solidFill>
                          <a:latin typeface="宋体" panose="02010600030101010101" pitchFamily="2" charset="-122"/>
                        </a:rPr>
                        <a:t>\密码重置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增加密码重置功能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33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1.2.4 企业基础信息管理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企业基础数据录入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前端未完成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33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1.2.5 企业产线信息管理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企业产线数据历史查询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540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1.2.6 企业产品信息管理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企业产品数据历史查询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533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1.2.7 运维管理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管理平台数据、采集器配置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前端未完成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2533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1.2.8 平台版本及帮助信息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提供平台版本及帮助信息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>
                <a:alpha val="99000"/>
              </a:srgbClr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>
                <a:sym typeface="+mn-ea"/>
              </a:rPr>
              <a:t>平台建设需求完成对比</a:t>
            </a:r>
            <a:r>
              <a:rPr lang="en-US" altLang="zh-CN" sz="2800">
                <a:sym typeface="+mn-ea"/>
              </a:rPr>
              <a:t>——</a:t>
            </a:r>
            <a:r>
              <a:rPr lang="zh-CN" altLang="en-US" sz="2800">
                <a:sym typeface="+mn-ea"/>
              </a:rPr>
              <a:t>平台数据大屏显示</a:t>
            </a:r>
            <a:endParaRPr lang="zh-CN" altLang="en-US" sz="2800"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2"/>
            </p:custDataLst>
          </p:nvPr>
        </p:nvGraphicFramePr>
        <p:xfrm>
          <a:off x="1953895" y="699135"/>
          <a:ext cx="7801610" cy="5980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595"/>
                <a:gridCol w="1883410"/>
                <a:gridCol w="1845945"/>
                <a:gridCol w="632460"/>
                <a:gridCol w="1221740"/>
                <a:gridCol w="632460"/>
              </a:tblGrid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需求编号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子需求编号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需求描述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完成情况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偏差说明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所属页面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354965">
                <a:tc rowSpan="17"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平台数据大屏显示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 展示企业基础信息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平台数据大屏显示企业基础信息,企业地图信息、企业税收产值等信息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行业详情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556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1.3.2 展示产量信息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汇总后的产量数据柱状图展示[月份为x轴]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新增需求,数据粒度细化,按大类展示数据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1.3.3 展示产量趋势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汇总后的年度产量数据折线图展示[月份为x轴]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新增需求,数据粒度细化,按大类展示数据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556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1.3.4 展示平均能耗趋势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汇总后的年度能耗数据折线图展示[月份为x轴]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新增需求,数据粒度细化,按大类展示数据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1.3.5 展示行业平均设备利用率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按生产线有效利用率数据柱状图展示[日为x轴]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1.3.6 展示企业各生产线平均设备利用率信息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按生产线有效利用率数据柱状图展示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新增需求,有效利用率=运行时长/开机时长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row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企业详情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2921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1.3.7 展示企业各生产线状态汇总信息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生产线状态图矩阵形式展示[实时]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2914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1.3.8 展示企业各生产线当前生产信息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各生产线当前生产信息滚动展示[实时]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21145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1.3.9 展示企业产线实时活跃度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按生产线状态数据柱状图展示[实时]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9911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1.3.10 展示年度企业产量统计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汇总后的年度产量数据柱状图展示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将按企业产量汇总,细化到按企业产品类型进行数据汇总展示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1.3.11 展示企业各产品实时平均能耗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能耗数据柱状图展示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细化到了按企业产品类型进行数据汇总展示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1.3.12 展示生产线当日产量趋势图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按当日产品型号产量数据柱状图[型号为x轴,历史最佳节拍对比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新增需求,曲线曲率反应节拍快慢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rowSpan="6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产线详情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35560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1.3.13 展示生产线当日产品能耗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按当日产品型号平均能耗柱状图[数量为x轴]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新增需求,可以反应各型号椅子之间能耗差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49847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1.3.14 展示生产线当日生产信息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列表展示当日生产详情,包括产品型号、产品类型、开始生产时间、结束生产时间、次品数、产量、单位能耗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新增需求,反应当日产线生产详情数据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2120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1.3.15 展示生产线当日状态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生产线状态饼图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21209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1.3.16 展示生产线单位能耗曲线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生产线当日能耗曲线[实时]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无偏差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</a:tr>
              <a:tr h="35496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1.3.17 展示生产线当日产量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产量数据柱状图展示[型号为x轴]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8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数据粒度细化,从产线总量细化到产品型号总量</a:t>
                      </a: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981450" y="1428750"/>
            <a:ext cx="5059680" cy="3077210"/>
          </a:xfrm>
        </p:spPr>
        <p:txBody>
          <a:bodyPr/>
          <a:lstStyle/>
          <a:p>
            <a:pPr algn="l"/>
            <a:r>
              <a:rPr lang="zh-CN" altLang="en-US" sz="2800"/>
              <a:t>项目需求</a:t>
            </a:r>
            <a:br>
              <a:rPr lang="zh-CN" altLang="en-US" sz="2800"/>
            </a:br>
            <a:r>
              <a:rPr lang="zh-CN" altLang="en-US" sz="2800"/>
              <a:t>生产线数据采集情况</a:t>
            </a:r>
            <a:br>
              <a:rPr lang="zh-CN" altLang="en-US" sz="2800"/>
            </a:br>
            <a:r>
              <a:rPr lang="zh-CN" altLang="en-US" sz="2800"/>
              <a:t>数据采集实施成果展示</a:t>
            </a:r>
            <a:br>
              <a:rPr lang="zh-CN" altLang="en-US" sz="2800"/>
            </a:br>
            <a:r>
              <a:rPr lang="zh-CN" altLang="en-US" sz="2800"/>
              <a:t>数据采集需求完成对比</a:t>
            </a:r>
            <a:br>
              <a:rPr lang="zh-CN" altLang="en-US" sz="2800"/>
            </a:br>
            <a:r>
              <a:rPr lang="zh-CN" altLang="en-US" sz="2800"/>
              <a:t>平台建设情况</a:t>
            </a:r>
            <a:br>
              <a:rPr lang="zh-CN" altLang="en-US" sz="2800"/>
            </a:br>
            <a:r>
              <a:rPr lang="zh-CN" altLang="en-US" sz="2800"/>
              <a:t>平台建设成果展示</a:t>
            </a:r>
            <a:br>
              <a:rPr lang="zh-CN" altLang="en-US" sz="2800"/>
            </a:br>
            <a:r>
              <a:rPr lang="zh-CN" altLang="en-US" sz="2800"/>
              <a:t>平台</a:t>
            </a:r>
            <a:r>
              <a:rPr lang="zh-CN" altLang="en-US" sz="2800">
                <a:sym typeface="+mn-ea"/>
              </a:rPr>
              <a:t>需求完成对比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项目总结</a:t>
            </a:r>
            <a:br>
              <a:rPr lang="zh-CN" altLang="en-US" sz="2800">
                <a:sym typeface="+mn-ea"/>
              </a:rPr>
            </a:br>
            <a:r>
              <a:rPr lang="zh-CN" altLang="en-US" sz="2800">
                <a:sym typeface="+mn-ea"/>
              </a:rPr>
              <a:t>项目展望</a:t>
            </a:r>
            <a:br>
              <a:rPr lang="zh-CN" altLang="en-US" sz="2800">
                <a:sym typeface="+mn-ea"/>
              </a:rPr>
            </a:br>
            <a:br>
              <a:rPr lang="zh-CN" altLang="en-US" sz="2800"/>
            </a:br>
            <a:endParaRPr lang="zh-CN" altLang="en-US" sz="2800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项目需求</a:t>
            </a: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822960" y="786003"/>
          <a:ext cx="10042525" cy="59721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750"/>
                <a:gridCol w="3067050"/>
                <a:gridCol w="2305685"/>
                <a:gridCol w="4003040"/>
              </a:tblGrid>
              <a:tr h="3333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编号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项目总体需求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项目需求梳理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3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需求内容</a:t>
                      </a:r>
                      <a:endParaRPr lang="en-US" altLang="en-US" sz="13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989965">
                <a:tc rowSpan="7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7"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调研安吉椅艺企业，选取“5+1”家规上企业，作为工业互联网数据采集试点 【生产线数据采集】</a:t>
                      </a:r>
                      <a:endParaRPr lang="zh-CN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zh-CN" altLang="en-US" sz="1300"/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走访、调研安吉椅艺企业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调研企业信息包括企业对数据采集是否配合、基础信息、产值、主要产品、生产线自动化程度、生产过程状况了解，通过调研确定“5+1”家椅艺企业名单，生产线数量11条。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 生产线产量数据采集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采集生产线产量数据信息，采集方式确定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961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生产线次品数据采集【需产线有次品检测】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采集生产线次品数据信息，采集方式确定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41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1.4 生产线状态数据采集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采集生产线状态数据信息，采集方式确定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41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1.5 生产线能耗数据采集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采集生产线产量能耗信息，采集方式确定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324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1.6 企业基础信息采集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基础信息包括企业名称、地址、年度产值及税收情况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197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1.7 数据传输网络选型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生产线各数据采集信息汇总、传入云平台方式选型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3690">
                <a:tc row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开发椅艺工业互联网平台，展示统计分析椅艺生产过程数据、企业基础数据【椅艺工业互联网平台】</a:t>
                      </a:r>
                      <a:endParaRPr lang="zh-CN" sz="12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1.1 数据上云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数据存储部署在云端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1180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1.2 平台后台管理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平台后台管理为界面管理管理，管理企业权限、企业基本信息录入、其它数据处理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0545"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vMerge="1">
                  <a:tcPr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1.3 平台数据大屏显示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2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平台数据大屏显示企业基础信息、企业生产线实时数据、企业信息汇总后的行业数据展示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生产线数据采集需求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1092835" y="889000"/>
            <a:ext cx="9367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生产线数据采集整体需求情况：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062038" y="1902460"/>
          <a:ext cx="10077450" cy="279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/>
                <a:gridCol w="2717800"/>
                <a:gridCol w="2114550"/>
                <a:gridCol w="1162050"/>
                <a:gridCol w="2743200"/>
              </a:tblGrid>
              <a:tr h="508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编号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企业名称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企业联系人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生产线计划接入数量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接入数据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508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中源家居股份有限公司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张加银/18267227188</a:t>
                      </a:r>
                      <a:endParaRPr lang="zh-CN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王大英/15857213030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永艺家具股份有限公司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陈诞郁/13967276698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浙江恒林椅业股份有限公司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蔡斌/13656720768</a:t>
                      </a:r>
                      <a:endParaRPr lang="zh-CN" sz="1600" b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杨总/13505825618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安吉富和家具有限公司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曹雷/15157222932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安吉隆博家具有限公司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包杰/13738229825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浙江盛信椅业有限公司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杨主任/15605725110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6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数据采集实施成果展示</a:t>
            </a:r>
            <a:r>
              <a:rPr lang="en-US" altLang="zh-CN" sz="2800"/>
              <a:t>--</a:t>
            </a:r>
            <a:r>
              <a:rPr lang="zh-CN" altLang="en-US" sz="2800"/>
              <a:t>恒林</a:t>
            </a:r>
            <a:endParaRPr lang="zh-CN" altLang="en-US" sz="2800"/>
          </a:p>
        </p:txBody>
      </p:sp>
      <p:pic>
        <p:nvPicPr>
          <p:cNvPr id="3" name="图片 2" descr="恒林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" y="3646805"/>
            <a:ext cx="3644265" cy="2734310"/>
          </a:xfrm>
          <a:prstGeom prst="rect">
            <a:avLst/>
          </a:prstGeom>
        </p:spPr>
      </p:pic>
      <p:pic>
        <p:nvPicPr>
          <p:cNvPr id="4" name="图片 3" descr="恒林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45" y="763905"/>
            <a:ext cx="3505200" cy="2628900"/>
          </a:xfrm>
          <a:prstGeom prst="rect">
            <a:avLst/>
          </a:prstGeom>
        </p:spPr>
      </p:pic>
      <p:pic>
        <p:nvPicPr>
          <p:cNvPr id="5" name="图片 4" descr="恒林1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775" y="605790"/>
            <a:ext cx="4951730" cy="3714115"/>
          </a:xfrm>
          <a:prstGeom prst="rect">
            <a:avLst/>
          </a:prstGeom>
        </p:spPr>
      </p:pic>
      <p:pic>
        <p:nvPicPr>
          <p:cNvPr id="7" name="图片 6" descr="恒林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695" y="3500120"/>
            <a:ext cx="2449195" cy="3265805"/>
          </a:xfrm>
          <a:prstGeom prst="rect">
            <a:avLst/>
          </a:prstGeom>
        </p:spPr>
      </p:pic>
      <p:pic>
        <p:nvPicPr>
          <p:cNvPr id="6" name="图片 5" descr="恒林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45410" y="2138045"/>
            <a:ext cx="5512435" cy="41351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数据采集实施成果展示</a:t>
            </a:r>
            <a:r>
              <a:rPr lang="en-US" altLang="zh-CN" sz="2800"/>
              <a:t>--</a:t>
            </a:r>
            <a:r>
              <a:rPr lang="zh-CN" altLang="en-US" sz="2800"/>
              <a:t>永艺</a:t>
            </a:r>
            <a:endParaRPr lang="zh-CN" altLang="en-US" sz="2800"/>
          </a:p>
        </p:txBody>
      </p:sp>
      <p:pic>
        <p:nvPicPr>
          <p:cNvPr id="8" name="图片 7" descr="永艺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55" y="5315585"/>
            <a:ext cx="1964055" cy="1473835"/>
          </a:xfrm>
          <a:prstGeom prst="rect">
            <a:avLst/>
          </a:prstGeom>
        </p:spPr>
      </p:pic>
      <p:pic>
        <p:nvPicPr>
          <p:cNvPr id="10" name="图片 9" descr="永艺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05" y="3683635"/>
            <a:ext cx="2225675" cy="2967990"/>
          </a:xfrm>
          <a:prstGeom prst="rect">
            <a:avLst/>
          </a:prstGeom>
        </p:spPr>
      </p:pic>
      <p:pic>
        <p:nvPicPr>
          <p:cNvPr id="11" name="图片 10" descr="永艺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700" y="3838575"/>
            <a:ext cx="1845310" cy="2461260"/>
          </a:xfrm>
          <a:prstGeom prst="rect">
            <a:avLst/>
          </a:prstGeom>
        </p:spPr>
      </p:pic>
      <p:pic>
        <p:nvPicPr>
          <p:cNvPr id="12" name="图片 11" descr="永艺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255" y="3486785"/>
            <a:ext cx="2272665" cy="1704975"/>
          </a:xfrm>
          <a:prstGeom prst="rect">
            <a:avLst/>
          </a:prstGeom>
        </p:spPr>
      </p:pic>
      <p:pic>
        <p:nvPicPr>
          <p:cNvPr id="13" name="图片 12" descr="永艺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935" y="720090"/>
            <a:ext cx="3453130" cy="2590165"/>
          </a:xfrm>
          <a:prstGeom prst="rect">
            <a:avLst/>
          </a:prstGeom>
        </p:spPr>
      </p:pic>
      <p:pic>
        <p:nvPicPr>
          <p:cNvPr id="14" name="图片 13" descr="永艺0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05" y="3486785"/>
            <a:ext cx="2372995" cy="3164840"/>
          </a:xfrm>
          <a:prstGeom prst="rect">
            <a:avLst/>
          </a:prstGeom>
        </p:spPr>
      </p:pic>
      <p:pic>
        <p:nvPicPr>
          <p:cNvPr id="15" name="图片 14" descr="永艺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405" y="720090"/>
            <a:ext cx="3459480" cy="2595245"/>
          </a:xfrm>
          <a:prstGeom prst="rect">
            <a:avLst/>
          </a:prstGeom>
        </p:spPr>
      </p:pic>
      <p:pic>
        <p:nvPicPr>
          <p:cNvPr id="9" name="图片 8" descr="永艺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560" y="838200"/>
            <a:ext cx="3294380" cy="247142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数据采集实施成果展示</a:t>
            </a:r>
            <a:r>
              <a:rPr lang="en-US" altLang="zh-CN" sz="2800"/>
              <a:t>--</a:t>
            </a:r>
            <a:r>
              <a:rPr lang="zh-CN" altLang="en-US" sz="2800"/>
              <a:t>富和</a:t>
            </a:r>
            <a:endParaRPr lang="zh-CN" altLang="en-US" sz="2800"/>
          </a:p>
        </p:txBody>
      </p:sp>
      <p:pic>
        <p:nvPicPr>
          <p:cNvPr id="3" name="图片 2" descr="富和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" y="687070"/>
            <a:ext cx="3274060" cy="2456180"/>
          </a:xfrm>
          <a:prstGeom prst="rect">
            <a:avLst/>
          </a:prstGeom>
        </p:spPr>
      </p:pic>
      <p:pic>
        <p:nvPicPr>
          <p:cNvPr id="4" name="图片 3" descr="富和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" y="3315970"/>
            <a:ext cx="3849370" cy="2887345"/>
          </a:xfrm>
          <a:prstGeom prst="rect">
            <a:avLst/>
          </a:prstGeom>
        </p:spPr>
      </p:pic>
      <p:pic>
        <p:nvPicPr>
          <p:cNvPr id="5" name="图片 4" descr="富和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70" y="622300"/>
            <a:ext cx="3361690" cy="2520950"/>
          </a:xfrm>
          <a:prstGeom prst="rect">
            <a:avLst/>
          </a:prstGeom>
        </p:spPr>
      </p:pic>
      <p:pic>
        <p:nvPicPr>
          <p:cNvPr id="6" name="图片 5" descr="富和0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92745" y="1697990"/>
            <a:ext cx="3873500" cy="2905760"/>
          </a:xfrm>
          <a:prstGeom prst="rect">
            <a:avLst/>
          </a:prstGeom>
        </p:spPr>
      </p:pic>
      <p:pic>
        <p:nvPicPr>
          <p:cNvPr id="7" name="图片 6" descr="富和0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3285" y="3643630"/>
            <a:ext cx="3293745" cy="247015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/>
              <a:t>数据采集实施成果展示</a:t>
            </a:r>
            <a:r>
              <a:rPr lang="en-US" altLang="zh-CN" sz="2800"/>
              <a:t>--</a:t>
            </a:r>
            <a:r>
              <a:rPr lang="zh-CN" altLang="en-US" sz="2800"/>
              <a:t>隆博</a:t>
            </a:r>
            <a:endParaRPr lang="zh-CN" altLang="en-US" sz="2800"/>
          </a:p>
        </p:txBody>
      </p:sp>
      <p:pic>
        <p:nvPicPr>
          <p:cNvPr id="8" name="图片 7" descr="隆博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" y="713105"/>
            <a:ext cx="3413760" cy="2560320"/>
          </a:xfrm>
          <a:prstGeom prst="rect">
            <a:avLst/>
          </a:prstGeom>
        </p:spPr>
      </p:pic>
      <p:pic>
        <p:nvPicPr>
          <p:cNvPr id="9" name="图片 8" descr="隆博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490" y="713105"/>
            <a:ext cx="3336925" cy="2503170"/>
          </a:xfrm>
          <a:prstGeom prst="rect">
            <a:avLst/>
          </a:prstGeom>
        </p:spPr>
      </p:pic>
      <p:pic>
        <p:nvPicPr>
          <p:cNvPr id="10" name="图片 9" descr="隆博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635" y="713105"/>
            <a:ext cx="3241040" cy="2431415"/>
          </a:xfrm>
          <a:prstGeom prst="rect">
            <a:avLst/>
          </a:prstGeom>
        </p:spPr>
      </p:pic>
      <p:pic>
        <p:nvPicPr>
          <p:cNvPr id="11" name="图片 10" descr="隆博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175" y="3767455"/>
            <a:ext cx="3201670" cy="2401570"/>
          </a:xfrm>
          <a:prstGeom prst="rect">
            <a:avLst/>
          </a:prstGeom>
        </p:spPr>
      </p:pic>
      <p:pic>
        <p:nvPicPr>
          <p:cNvPr id="12" name="图片 11" descr="隆博0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300" y="3556000"/>
            <a:ext cx="4142105" cy="31070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05697" y="173376"/>
            <a:ext cx="10852237" cy="899167"/>
          </a:xfrm>
        </p:spPr>
        <p:txBody>
          <a:bodyPr/>
          <a:lstStyle/>
          <a:p>
            <a:pPr algn="l"/>
            <a:r>
              <a:rPr lang="zh-CN" altLang="en-US" sz="2800">
                <a:sym typeface="+mn-ea"/>
              </a:rPr>
              <a:t>数据采集需求完成对比</a:t>
            </a:r>
            <a:endParaRPr lang="zh-CN" altLang="en-US" sz="2800"/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872807" y="1562925"/>
          <a:ext cx="9926955" cy="4545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820"/>
                <a:gridCol w="1902460"/>
                <a:gridCol w="813435"/>
                <a:gridCol w="593090"/>
                <a:gridCol w="1920240"/>
                <a:gridCol w="2986405"/>
                <a:gridCol w="1373505"/>
              </a:tblGrid>
              <a:tr h="3937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编号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企业名称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生产线计划接入数量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实际接入情况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计划接入数据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实际接入数据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黑体" panose="02010609060101010101" charset="-122"/>
                        </a:rPr>
                        <a:t>产线接入偏差说明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黑体" panose="02010609060101010101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BC2E6"/>
                    </a:solidFill>
                  </a:tcPr>
                </a:tc>
              </a:tr>
              <a:tr h="5530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中源家居股份有限公司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未安装，多次联系未果，详细情况已单独说明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8972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永艺家具股份有限公司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产量、能耗、次品、状态、型号、生产时长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用户暂时只考虑装1条线，在接入数据增加输入设备对型号、时长进行采集。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20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浙江恒林椅业股份有限公司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产量、能耗、状态、型号、生产时长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在接入数据增加输入设备对型号、时长进行采集。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20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安吉富和家具有限公司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产量、能耗、次品、状态、型号、生产时长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在接入数据增加输入设备对型号、时长进行采集。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720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安吉隆博家具有限公司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产量、能耗、次品、状态、型号、生产时长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在接入数据增加输入设备对型号、时长进行采集。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53340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6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浙江盛信椅业有限公司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0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产量、能耗、次品、状态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无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不具备安装条件，详细情况已单独说明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149350" y="831215"/>
            <a:ext cx="87223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一句话总结：计划接入企业</a:t>
            </a:r>
            <a:r>
              <a:rPr lang="en-US" altLang="zh-CN"/>
              <a:t>6</a:t>
            </a:r>
            <a:r>
              <a:rPr lang="zh-CN" altLang="en-US"/>
              <a:t>家，已完成</a:t>
            </a:r>
            <a:r>
              <a:rPr lang="en-US" altLang="zh-CN"/>
              <a:t>4</a:t>
            </a:r>
            <a:r>
              <a:rPr lang="zh-CN" altLang="en-US"/>
              <a:t>家，计划接入产线</a:t>
            </a:r>
            <a:r>
              <a:rPr lang="en-US" altLang="zh-CN"/>
              <a:t>11</a:t>
            </a:r>
            <a:r>
              <a:rPr lang="zh-CN" altLang="en-US"/>
              <a:t>条，已接入产线</a:t>
            </a:r>
            <a:r>
              <a:rPr lang="en-US" altLang="zh-CN"/>
              <a:t>6</a:t>
            </a:r>
            <a:r>
              <a:rPr lang="zh-CN" altLang="en-US"/>
              <a:t>条；计划接入数据</a:t>
            </a:r>
            <a:r>
              <a:rPr lang="en-US" altLang="zh-CN"/>
              <a:t>3</a:t>
            </a:r>
            <a:r>
              <a:rPr lang="zh-CN" altLang="en-US"/>
              <a:t>类，实际接入数据</a:t>
            </a:r>
            <a:r>
              <a:rPr lang="en-US" altLang="zh-CN"/>
              <a:t>5</a:t>
            </a:r>
            <a:r>
              <a:rPr lang="zh-CN" altLang="en-US"/>
              <a:t>类。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TABLE_BEAUTIFY" val="smartTable{d01c816a-0539-45c8-8923-dad58176da29}"/>
</p:tagLst>
</file>

<file path=ppt/tags/tag10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0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TABLE_BEAUTIFY" val="smartTable{7d972de9-8c0f-4616-ba1e-bdad1cefac48}"/>
</p:tagLst>
</file>

<file path=ppt/tags/tag10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TABLE_BEAUTIFY" val="smartTable{7b30c340-e984-4980-a183-1b6dee86d539}"/>
</p:tagLst>
</file>

<file path=ppt/tags/tag68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9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2cc2a3e4-2988-468b-b63b-bfe8366e0e8f}"/>
</p:tagLst>
</file>

<file path=ppt/tags/tag7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7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TABLE_BEAUTIFY" val="smartTable{f4d58ba4-d912-45cc-bc67-f324419988ff}"/>
</p:tagLst>
</file>

<file path=ppt/tags/tag82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3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TABLE_BEAUTIFY" val="smartTable{074d73d6-f7d6-4372-9864-0c1cafad5943}"/>
</p:tagLst>
</file>

<file path=ppt/tags/tag8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8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4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6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98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3830</Words>
  <Application>WPS 演示</Application>
  <PresentationFormat>宽屏</PresentationFormat>
  <Paragraphs>685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黑体</vt:lpstr>
      <vt:lpstr>Arial Unicode MS</vt:lpstr>
      <vt:lpstr>Office 主题​​</vt:lpstr>
      <vt:lpstr>安吉椅艺工业互联网云平台</vt:lpstr>
      <vt:lpstr>项目需求 生产线数据采集情况 数据采集实施成果展示 数据采集需求完成对比 平台建设情况 平台建设成果展示 平台需求完成对比 项目总结 项目展望  </vt:lpstr>
      <vt:lpstr>项目需求</vt:lpstr>
      <vt:lpstr>生产线数据采集情况</vt:lpstr>
      <vt:lpstr>数据采集实施成果展示--恒林</vt:lpstr>
      <vt:lpstr>数据采集实施成果展示--永艺</vt:lpstr>
      <vt:lpstr>数据采集实施成果展示--富和</vt:lpstr>
      <vt:lpstr>数据采集实施成果展示--隆博</vt:lpstr>
      <vt:lpstr>数据采集需求完成对比</vt:lpstr>
      <vt:lpstr>平台建设情况</vt:lpstr>
      <vt:lpstr>平台建设成果1</vt:lpstr>
      <vt:lpstr>平台建设成果2</vt:lpstr>
      <vt:lpstr>平台建设成果--数据大屏首页</vt:lpstr>
      <vt:lpstr>平台建设成果--数据大屏企业详情</vt:lpstr>
      <vt:lpstr>平台建设成果--数据大屏生产线详情</vt:lpstr>
      <vt:lpstr>平台建设成果--管理后台首页</vt:lpstr>
      <vt:lpstr>平台建设成果--平台管理后台</vt:lpstr>
      <vt:lpstr>平台建设需求完成对比——平台后台管理</vt:lpstr>
      <vt:lpstr>平台建设需求完成对比——平台数据大屏显示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Pongor</cp:lastModifiedBy>
  <cp:revision>28</cp:revision>
  <dcterms:created xsi:type="dcterms:W3CDTF">2019-06-19T02:08:00Z</dcterms:created>
  <dcterms:modified xsi:type="dcterms:W3CDTF">2019-12-05T02:58:17Z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2052-11.1.0.9208</vt:lpwstr>
  </property>
</Properties>
</file>